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0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8FA9D-732F-4D6C-830C-D0B218CB14E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0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575E1-8A26-4DAE-8772-8A41E090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4356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0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04C10-1E47-4405-9344-106A48FE9E2B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91694-7BA2-42F9-9562-50C363C755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492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91694-7BA2-42F9-9562-50C363C75599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0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8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7" cy="1646302"/>
          </a:xfrm>
        </p:spPr>
        <p:txBody>
          <a:bodyPr anchor="b">
            <a:noAutofit/>
          </a:bodyPr>
          <a:lstStyle>
            <a:lvl1pPr algn="r">
              <a:defRPr sz="540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81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48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FontTx/>
              <a:buNone/>
              <a:defRPr/>
            </a:lvl2pPr>
            <a:lvl3pPr marL="914423" indent="0">
              <a:buFontTx/>
              <a:buNone/>
              <a:defRPr/>
            </a:lvl3pPr>
            <a:lvl4pPr marL="1371634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0" y="288655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1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8210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870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1" y="4013200"/>
            <a:ext cx="859667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FontTx/>
              <a:buNone/>
              <a:defRPr/>
            </a:lvl2pPr>
            <a:lvl3pPr marL="914423" indent="0">
              <a:buFontTx/>
              <a:buNone/>
              <a:defRPr/>
            </a:lvl3pPr>
            <a:lvl4pPr marL="1371634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0" y="288655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324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1" y="4013200"/>
            <a:ext cx="859667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11" indent="0">
              <a:buFontTx/>
              <a:buNone/>
              <a:defRPr/>
            </a:lvl2pPr>
            <a:lvl3pPr marL="914423" indent="0">
              <a:buFontTx/>
              <a:buNone/>
              <a:defRPr/>
            </a:lvl3pPr>
            <a:lvl4pPr marL="1371634" indent="0">
              <a:buFontTx/>
              <a:buNone/>
              <a:defRPr/>
            </a:lvl4pPr>
            <a:lvl5pPr marL="182884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399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063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6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8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6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38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6" y="2160589"/>
            <a:ext cx="4184034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68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7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5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7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1"/>
            </a:lvl1pPr>
            <a:lvl2pPr marL="457075" indent="0">
              <a:buNone/>
              <a:defRPr sz="1401"/>
            </a:lvl2pPr>
            <a:lvl3pPr marL="914148" indent="0">
              <a:buNone/>
              <a:defRPr sz="1200"/>
            </a:lvl3pPr>
            <a:lvl4pPr marL="1371223" indent="0">
              <a:buNone/>
              <a:defRPr sz="1001"/>
            </a:lvl4pPr>
            <a:lvl5pPr marL="1828297" indent="0">
              <a:buNone/>
              <a:defRPr sz="1001"/>
            </a:lvl5pPr>
            <a:lvl6pPr marL="2285372" indent="0">
              <a:buNone/>
              <a:defRPr sz="1001"/>
            </a:lvl6pPr>
            <a:lvl7pPr marL="2742445" indent="0">
              <a:buNone/>
              <a:defRPr sz="1001"/>
            </a:lvl7pPr>
            <a:lvl8pPr marL="3199520" indent="0">
              <a:buNone/>
              <a:defRPr sz="1001"/>
            </a:lvl8pPr>
            <a:lvl9pPr marL="3656595" indent="0">
              <a:buNone/>
              <a:defRPr sz="100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53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11" indent="0">
              <a:buNone/>
              <a:defRPr sz="1600"/>
            </a:lvl2pPr>
            <a:lvl3pPr marL="914423" indent="0">
              <a:buNone/>
              <a:defRPr sz="1600"/>
            </a:lvl3pPr>
            <a:lvl4pPr marL="1371634" indent="0">
              <a:buNone/>
              <a:defRPr sz="1600"/>
            </a:lvl4pPr>
            <a:lvl5pPr marL="1828846" indent="0">
              <a:buNone/>
              <a:defRPr sz="1600"/>
            </a:lvl5pPr>
            <a:lvl6pPr marL="2286057" indent="0">
              <a:buNone/>
              <a:defRPr sz="1600"/>
            </a:lvl6pPr>
            <a:lvl7pPr marL="2743269" indent="0">
              <a:buNone/>
              <a:defRPr sz="1600"/>
            </a:lvl7pPr>
            <a:lvl8pPr marL="3200480" indent="0">
              <a:buNone/>
              <a:defRPr sz="1600"/>
            </a:lvl8pPr>
            <a:lvl9pPr marL="3657691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11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9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4" y="6041364"/>
            <a:ext cx="911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E11F7-BDED-4FE7-B2F5-DDE127512124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6F042B-5A13-4F39-8760-E4D7EC66BC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59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11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8" indent="-342908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69" indent="-285757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29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41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52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63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75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86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98" indent="-228606" algn="l" defTabSz="457211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4572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9121" y="192506"/>
            <a:ext cx="11165839" cy="11951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Муниципальное автономное общеобразовательное учреждение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«Средняя </a:t>
            </a:r>
            <a:r>
              <a:rPr lang="ru-RU" sz="2700" b="1" dirty="0">
                <a:solidFill>
                  <a:schemeClr val="accent4">
                    <a:lumMod val="75000"/>
                  </a:schemeClr>
                </a:solidFill>
              </a:rPr>
              <a:t>общеобразовательная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 школа № 6»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</a:rPr>
              <a:t>(структурное подразделение Детский сад)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9361" y="2082801"/>
            <a:ext cx="10129519" cy="387096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800" b="1" cap="small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презентация основной образовательной программы дошкольного образования</a:t>
            </a:r>
            <a:endParaRPr lang="ru-RU" sz="48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607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7819"/>
            <a:ext cx="9055141" cy="7242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Традиции детского сада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941560"/>
            <a:ext cx="9127569" cy="5350597"/>
          </a:xfrm>
        </p:spPr>
        <p:txBody>
          <a:bodyPr>
            <a:no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День здоровья;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День пожилых людей;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День семьи;</a:t>
            </a:r>
          </a:p>
          <a:p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Ершовские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чтения;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Народные и календарные праздники: Масленица, День смеха,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Осенины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День защиты детей, День физкультурника и пр.;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Экскурсии к вечному огню на 9 мая и памятным историческим местам города Тобольска: к памятнику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Д.И.Менделеева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П.П. Ершова, С.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Ремезова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др.</a:t>
            </a: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Акции: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«Береги самое дорогое»;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«Синяя лента апреля»;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«Георгиевская ленточка» и др.</a:t>
            </a:r>
          </a:p>
        </p:txBody>
      </p:sp>
    </p:spTree>
    <p:extLst>
      <p:ext uri="{BB962C8B-B14F-4D97-AF65-F5344CB8AC3E}">
        <p14:creationId xmlns:p14="http://schemas.microsoft.com/office/powerpoint/2010/main" val="448206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977" y="715224"/>
            <a:ext cx="9037034" cy="6427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НАШ АДРЕС: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1466662"/>
            <a:ext cx="9498761" cy="457470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Муниципальное автономное общеобразовательное учреждение «Средняя общеобразовательная школа №6» структурное подразделение Детский сад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Юридический адрес: 626102, Тюменская область, </a:t>
            </a: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							г. Тобольск, п.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Сумкино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ул. Мира №8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Фактический адрес: 626102, Тюменская область, г. Тобольск, 						     п.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Сумкино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, ул. Заводская №1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11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4235" y="298765"/>
            <a:ext cx="9288855" cy="977775"/>
          </a:xfrm>
        </p:spPr>
        <p:txBody>
          <a:bodyPr>
            <a:noAutofit/>
          </a:bodyPr>
          <a:lstStyle/>
          <a:p>
            <a:pPr algn="ctr"/>
            <a:r>
              <a:rPr lang="ru-RU" sz="2201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разработана в соответствии с основными нормативно-правовыми документами по дошкольному образованию:</a:t>
            </a:r>
            <a:r>
              <a:rPr lang="ru-RU" sz="220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20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1636296"/>
            <a:ext cx="9601196" cy="4475746"/>
          </a:xfrm>
        </p:spPr>
        <p:txBody>
          <a:bodyPr>
            <a:noAutofit/>
          </a:bodyPr>
          <a:lstStyle/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Приказом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РФ от 30.08.2013 г. №1014 «Об утверждении Порядка организации и осуществления образовательной деятельности по основным образовательным программам дошкольного образования.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Приказом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РФ от 17.10.2013 г. №1155 «Об утверждении федерального государственного образовательного стандарта дошкольного образования».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Санитарно-эпидемиологическими требованиями к устройству, содержанию и организации режима работы дошкольных организаций - СанПиН 2.4.1.3049-13</a:t>
            </a:r>
          </a:p>
          <a:p>
            <a:pPr marL="0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Примерной основной образовательной программой дошкольного образования «Мозаика» под редакцией Н.В.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Гребенкиной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В.Ю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Белькович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И.А.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Кильдышевой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66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1"/>
            <a:ext cx="9254318" cy="13208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Программа обеспечивает: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 и направлена на решение задач, указанных в ФГОС.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871" y="2160590"/>
            <a:ext cx="9750582" cy="4095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Программа направлена на: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ru-RU" sz="180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pPr lvl="2" algn="just"/>
            <a:r>
              <a:rPr lang="ru-RU" sz="180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общей культуры ребенка, развитие физических, интеллектуальных и личностных качеств, формирование предпосылок учебной деятельности, обеспечивающих сохранение и укрепление здоровья детей дошкольного возраста, их социальную успешность, коррекцию речи воспитанников;</a:t>
            </a:r>
          </a:p>
          <a:p>
            <a:pPr lvl="2" algn="just"/>
            <a:r>
              <a:rPr lang="ru-RU" sz="180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8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10951449" cy="2352261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контингента детей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Программа предназначена для детей в возрасте от 1,6лет до 8 лет.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детском саду функционируют 9 групп общеразвивающей направленности: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группа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раннего возраста от 1,6 до 3 лет; 7 групп для детей дошкольного возраста от 3 до 8 лет;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Количественный состав –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236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r>
              <a:rPr lang="ru-RU" sz="20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00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посещают детский сад в режиме кратковременного пребывания. Для родителей детей, не посещающих детский сад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осуществляет работу консультативно-методический пункт.</a:t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3277354"/>
            <a:ext cx="10820567" cy="2764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режима дня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 работы учреждения 10,5 часов: с 07.30 до 18.00 при пятидневной рабочей неделе. </a:t>
            </a:r>
          </a:p>
          <a:p>
            <a:pPr algn="just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год в детском саду начинается с 1 сентября и заканчивается 31 августа.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 дня для разных возрастных групп в холодный и теплый период года установлен в соответствии с функциональными возможностями ребенка, возрастом, состоянием здоровья.</a:t>
            </a:r>
          </a:p>
          <a:p>
            <a:pPr marL="0" indent="0">
              <a:buNone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9462546" cy="11286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Технологии, используемые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образовательной деятельности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1955549"/>
            <a:ext cx="10156319" cy="408581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Технологии,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используемые</a:t>
            </a:r>
            <a:r>
              <a:rPr lang="ru-RU" sz="11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образовательной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деятельности</a:t>
            </a:r>
          </a:p>
          <a:p>
            <a:pPr marL="0" indent="0">
              <a:buNone/>
            </a:pPr>
            <a:endParaRPr lang="ru-RU" sz="11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Проектно-исследовательские: мероприятия нацелены на совместное решение педагогами, детьми и родителями конкретных задач в соответствии с темами месяцев, недель;</a:t>
            </a:r>
            <a:endParaRPr lang="ru-RU" sz="105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Здоровьесберегающие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технологии: мероприятия нацелены на обеспечение высокого уровня здоровья детей, воспитание здорового образа жизни;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Технологии проблемного обучения;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Информационно-коммуникационные технологии;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Личностно-ориентированная образовательная технология.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0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44445"/>
            <a:ext cx="10204932" cy="80575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Реализуемые образовательные программы: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1050203"/>
            <a:ext cx="10752666" cy="547734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Дошкольное образование реализуется по основной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образовательной программе дошкольного образования.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Коррекционное обучение детей,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имеющих нарушения речи и задержку психического развития, ведется по адаптированным образовательным программам (АОП) структурного подразделения Детский сад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МАОУ СОШ №6.</a:t>
            </a:r>
            <a:b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8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07819"/>
            <a:ext cx="9589297" cy="624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Дополнительные используемые программы: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23042"/>
            <a:ext cx="9833739" cy="5522614"/>
          </a:xfrm>
        </p:spPr>
        <p:txBody>
          <a:bodyPr>
            <a:normAutofit fontScale="92500" lnSpcReduction="20000"/>
          </a:bodyPr>
          <a:lstStyle/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«Воспитание и обучение детей с фонетико-фонематическим недоразвитием речи» под редакцией Т.Б. Филичевой, Г.В. Чиркиной;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«Подготовка к школе детей с недоразвитием речи» Г.А. Каше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«Система коррекционной работы по преодолению общего недоразвития речи» И.В. </a:t>
            </a:r>
            <a:r>
              <a:rPr lang="ru-RU" sz="21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Нищевой</a:t>
            </a:r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«Программа развития речи детей дошкольного возраста» О.С. Ушаковой;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«Математика для детей 4-5, 5-6, 6-7 лет». Практический курс математики для дошкольников Е.В. Колесниковой;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«Программа по основам безопасности жизнедеятельности детей дошкольного возраста» Р.Б. </a:t>
            </a:r>
            <a:r>
              <a:rPr lang="ru-RU" sz="21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Стеркиной</a:t>
            </a:r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Н.Н. Авдеевой, О.Л. Князевой;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«Юный эколог» Николаевой С.Н.;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«Как воспитать здорового ребенка» </a:t>
            </a:r>
            <a:r>
              <a:rPr lang="ru-RU" sz="21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Алямовской</a:t>
            </a:r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В.Г.;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«Гармония» К.В. Тарасовой;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«Музыкальные шедевры» О.П. </a:t>
            </a:r>
            <a:r>
              <a:rPr lang="ru-RU" sz="21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Радыновой</a:t>
            </a:r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«Ладушки» И.М. </a:t>
            </a:r>
            <a:r>
              <a:rPr lang="ru-RU" sz="21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Каплуновой</a:t>
            </a:r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И.А. </a:t>
            </a:r>
            <a:r>
              <a:rPr lang="ru-RU" sz="21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Новоскольцевой</a:t>
            </a:r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21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«Цветные ладошки» Лыковой И.А.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644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98764"/>
            <a:ext cx="8596668" cy="5432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с семьями воспитанников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5" y="841972"/>
            <a:ext cx="8910286" cy="583043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Принципы: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Доброжелательный стиль общения;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позитивный настрой на общение;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индивидуальный подход;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сотрудничество а не наставничество;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серьезная подготовка, динамичность.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Неформальные отношения с семьями воспитанников;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выбор адекватных методов и форм в работе с каждой семьей;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установление делового взаимодействия между педагогами и семьями;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повышение педагогической компетентности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113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5804"/>
            <a:ext cx="9788473" cy="6156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 взаимодействия с семьей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684489"/>
              </p:ext>
            </p:extLst>
          </p:nvPr>
        </p:nvGraphicFramePr>
        <p:xfrm>
          <a:off x="262550" y="746142"/>
          <a:ext cx="11307778" cy="627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543"/>
                <a:gridCol w="4599161"/>
                <a:gridCol w="2525918"/>
                <a:gridCol w="1720158"/>
              </a:tblGrid>
              <a:tr h="525194"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Информационно-аналитическое</a:t>
                      </a:r>
                      <a:endParaRPr lang="ru-RU" sz="1700" dirty="0">
                        <a:effectLst/>
                        <a:latin typeface="Arial" panose="020B0604020202020204" pitchFamily="34" charset="0"/>
                        <a:ea typeface="Century Schoolbook" panose="020406040505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  <a:tabLst>
                          <a:tab pos="1461770" algn="ctr"/>
                          <a:tab pos="2923540" algn="r"/>
                        </a:tabLst>
                      </a:pPr>
                      <a:r>
                        <a:rPr lang="ru-RU" sz="1700" b="1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	Наглядно-информационные	</a:t>
                      </a:r>
                      <a:endParaRPr lang="ru-RU" sz="1700" dirty="0">
                        <a:effectLst/>
                        <a:latin typeface="Arial" panose="020B0604020202020204" pitchFamily="34" charset="0"/>
                        <a:ea typeface="Century Schoolbook" panose="020406040505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Познавательные </a:t>
                      </a:r>
                      <a:endParaRPr lang="ru-RU" sz="1700">
                        <a:effectLst/>
                        <a:latin typeface="Arial" panose="020B0604020202020204" pitchFamily="34" charset="0"/>
                        <a:ea typeface="Century Schoolbook" panose="020406040505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Досуговые </a:t>
                      </a:r>
                      <a:endParaRPr lang="ru-RU" sz="1700">
                        <a:effectLst/>
                        <a:latin typeface="Arial" panose="020B0604020202020204" pitchFamily="34" charset="0"/>
                        <a:ea typeface="Century Schoolbook" panose="020406040505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777132"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Анкетирование.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Опрос. 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Обратная связь на сайте Учреждения.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Информация в приемных групп о задачах на неделю.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Информация о задачах, решаемых в течении дня (мини –отчет «Наш денек»)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«Школа молодой семьи» для родителей групп раннего возраста (устный журнал, практикум, мультимедийные презентации, совместная деятельность родителей и детей, театрализованные представления)</a:t>
                      </a:r>
                      <a:b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Информационные стенды (наиболее важные события – праздники и развлечения, дни рождения детей, походы и экскурсии, встречи гостей, интересные занятия, конкурсы, продукты коллективного детского творчества, сочинения детей. При необходимости эти стенды выступают как тематические: «Грипп и его последствия», «Права ребенка» и </a:t>
                      </a:r>
                      <a:r>
                        <a:rPr lang="ru-RU" sz="1700" dirty="0" err="1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тп</a:t>
                      </a: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Информация на сайте Учреждения.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Компьютерные презентации для родителей по тематике недели.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Выставки семейных газет и плакатов («Моя дружная семья», «Ребенок в детском автокресле», «Древо семьи», «Мой папа самый смелый», «Мы – спортивная семья» и пр.)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Родительские гостиные.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Родительские собрания (беседы, круглые столы, видеозаписи деятельности детей, фрагменты занятий, конкурсных выступлений).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Устные журналы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Проекты по тематике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Мастер-классы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Семинары-практикумы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Клуб выходного дня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Участие в организации образовательной деятельности с детьми.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Тематический праздники по плану работы.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Совместные развлечения.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Акции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Практическая деятельность с детьми.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Выставки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Конкурсы семейного творчества.</a:t>
                      </a:r>
                    </a:p>
                    <a:p>
                      <a:pPr algn="ctr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Arial" panose="020B0604020202020204" pitchFamily="34" charset="0"/>
                          <a:ea typeface="Century Schoolbook" panose="020406040505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06073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849</Words>
  <Application>Microsoft Office PowerPoint</Application>
  <PresentationFormat>Широкоэкранный</PresentationFormat>
  <Paragraphs>111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Schoolbook</vt:lpstr>
      <vt:lpstr>Trebuchet MS</vt:lpstr>
      <vt:lpstr>Wingdings</vt:lpstr>
      <vt:lpstr>Wingdings 3</vt:lpstr>
      <vt:lpstr>Грань</vt:lpstr>
      <vt:lpstr>Муниципальное автономное общеобразовательное учреждение «Средняя общеобразовательная школа № 6» (структурное подразделение Детский сад)</vt:lpstr>
      <vt:lpstr>Программа разработана в соответствии с основными нормативно-правовыми документами по дошкольному образованию: </vt:lpstr>
      <vt:lpstr>Программа обеспечивает: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 и направлена на решение задач, указанных в ФГОС. </vt:lpstr>
      <vt:lpstr>Особенности контингента детей  Программа предназначена для детей в возрасте от 1,6лет до 8 лет. В детском саду функционируют 9 групп общеразвивающей направленности: 1 группа для детей раннего возраста от 1,6 до 3 лет; 7 групп для детей дошкольного возраста от 3 до 8 лет;  Количественный состав – 236 детей; 39 детей посещают детский сад в режиме кратковременного пребывания. Для родителей детей, не посещающих детский сад осуществляет работу консультативно-методический пункт. </vt:lpstr>
      <vt:lpstr>Технологии, используемые в образовательной деятельности</vt:lpstr>
      <vt:lpstr>Реализуемые образовательные программы: </vt:lpstr>
      <vt:lpstr>Дополнительные используемые программы: </vt:lpstr>
      <vt:lpstr>Взаимодействие с семьями воспитанников   </vt:lpstr>
      <vt:lpstr>Направления взаимодействия с семьей </vt:lpstr>
      <vt:lpstr>Традиции детского сада   </vt:lpstr>
      <vt:lpstr>НАШ АДРЕС: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общеобразовательное учреждение «Средняя общеобразовательная школа № 6» (структурное подразделение Детский сад)</dc:title>
  <dc:creator>Админ</dc:creator>
  <cp:lastModifiedBy>User</cp:lastModifiedBy>
  <cp:revision>18</cp:revision>
  <cp:lastPrinted>2022-05-04T08:22:06Z</cp:lastPrinted>
  <dcterms:created xsi:type="dcterms:W3CDTF">2022-05-04T05:18:43Z</dcterms:created>
  <dcterms:modified xsi:type="dcterms:W3CDTF">2022-09-12T03:14:06Z</dcterms:modified>
</cp:coreProperties>
</file>